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72" r:id="rId9"/>
    <p:sldId id="273" r:id="rId10"/>
    <p:sldId id="270" r:id="rId11"/>
    <p:sldId id="271" r:id="rId12"/>
    <p:sldId id="262" r:id="rId13"/>
    <p:sldId id="264" r:id="rId14"/>
    <p:sldId id="265" r:id="rId15"/>
    <p:sldId id="292" r:id="rId16"/>
    <p:sldId id="293" r:id="rId17"/>
    <p:sldId id="294" r:id="rId18"/>
    <p:sldId id="282" r:id="rId19"/>
    <p:sldId id="281" r:id="rId20"/>
    <p:sldId id="266" r:id="rId21"/>
    <p:sldId id="267" r:id="rId22"/>
    <p:sldId id="274" r:id="rId23"/>
    <p:sldId id="295" r:id="rId24"/>
    <p:sldId id="286" r:id="rId25"/>
    <p:sldId id="263" r:id="rId26"/>
    <p:sldId id="287" r:id="rId27"/>
    <p:sldId id="289" r:id="rId28"/>
    <p:sldId id="290" r:id="rId2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81148" autoAdjust="0"/>
  </p:normalViewPr>
  <p:slideViewPr>
    <p:cSldViewPr snapToGrid="0">
      <p:cViewPr varScale="1">
        <p:scale>
          <a:sx n="85" d="100"/>
          <a:sy n="85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22D318-4A4C-45B2-9B22-0F7FB9E269EC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A72306-5BC4-410A-AB8D-D9925D56CF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6111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72306-5BC4-410A-AB8D-D9925D56CF99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8484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72306-5BC4-410A-AB8D-D9925D56CF99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6100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讓使用者不會感到當機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72306-5BC4-410A-AB8D-D9925D56CF99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0594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D8544C-7294-416D-8DED-1C18C31468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DFA7631-8C2F-4E6B-A792-491EA9932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209F44-E047-4A6D-BD62-9C741034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4144D58-995D-4FD9-B377-27F505932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E84E6C4-DBE4-43D9-9F54-AB8184054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4248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0D0F7B-CFD9-4852-B60E-ED6892EC0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6119BF7-4731-431E-A160-83EDF0530E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C9AF3E2-5A0A-4D30-BB0E-C43BFDDA6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248D67-40F8-4201-B1A9-DC39CD437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0C4E18-8C3D-4BD3-9AFF-9D07740E0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0005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6AB332C-B6A4-4922-BE0D-FF0D586FB9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4CA44EE-7591-46A4-ACCC-15116F21C9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F204CF2-0DFC-4B54-A09A-19D7F673E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D04C74-137A-42C4-AD68-3CA67AAAA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51E08C5-E425-432D-A58A-8B9D530FB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7304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643552-5DC5-4DBA-A982-CC4E0DDEC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3FC947-CAC3-46C1-BC6E-48E60AD0E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40C6A94-3C68-4D28-A8C7-93F452D49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E95C88-9992-4E7F-A630-D1DC64CCA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25B012-B82E-4598-A647-AACAB9458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0127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8E9776-0EA8-4C56-A76D-105730F07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048C61A-BBB3-412D-A75A-42BEED4F1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C595CA-9BA0-4BA7-879B-E82B81354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C5A28B2-BAE8-4F0C-B7C6-1DB39EDDD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8E72C7F-F6D9-4A73-ABBC-CC102B13B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570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5AC51B-CC51-4A7B-A537-D9FDEFA80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51E26B-7CA9-4C14-9625-0B28C0A793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114FA3E-9AA8-418B-AC60-A16DA3A8B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6AD2FD1-535D-4852-94B7-46C4025BA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6336468-6B8A-406D-B456-26C705B0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488536E-7EA8-42C1-8B9F-3A20C803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8854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9E77AC-98B5-4719-9685-363FADA4E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9BE7950-B174-4C0C-8F90-DFDDCAF76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A016F36-0C55-43B3-9847-201DCB949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3232E26-36EF-4C9A-B5BE-2ECBCABB92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F4834B0-C141-4319-99A0-F0AEE224E5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D701DFC-3DC9-49A1-8C46-FE548CB73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1464623-DF96-42CA-9C8B-CE4AF2273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D24F47F-D9EF-4DEE-84F9-ACFD1E9EB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3188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E07675-F89A-4529-8C8E-3689ED464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5797D3E-2584-4602-BFDD-DA61D5E4A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38D2823-EDF1-4D9E-A13A-3B1816B17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B869C09-D981-49F7-92DD-A2902E286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2149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84FE446-4BEB-486D-9CE7-C0B1BAC7A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344E400-418A-4B3D-BA18-0FD64A8C4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8754F76-DE48-41BE-B1F0-8FF458B29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2636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0F7347-82D7-4E98-9438-5E7BD29AD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D3E39F5-7867-495F-95F4-26BD66E01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0BB6B56-DE5A-4C47-B61B-D15ED1BA7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6AD6CA0-D19E-4488-9D62-AD612EEDE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E242E3E-5037-4891-B26C-B66FC3A9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0611D45-614B-4604-B4C4-C370F9764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6355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6EC13B-1B4A-4F5B-BC91-28048282C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ED968EB-C419-4E14-B93F-EEAEC138E9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47D3D93-6235-4953-9693-B2769598C3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CA5603-7515-4E2F-B8A9-042B5C3BB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BBBCE1E-B53E-4178-A8C2-5D6CD8F48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16A2919-DAC4-4323-B979-CFBCACC22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4231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6E846A4-D97C-4B04-9C1A-3D8AED903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75F6FC-FB4B-4F0B-AE4D-055803509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9A9E0F0-7C79-4ABD-8BDE-DC61F7BFAE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55AFD-3392-43F2-868A-10286A6D383E}" type="datetimeFigureOut">
              <a:rPr lang="zh-TW" altLang="en-US" smtClean="0"/>
              <a:t>2022/5/20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493887-458E-408F-8675-866B7975F1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63A92D-B99F-4430-9428-B62495D948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542300-F8C8-44D4-9C36-88377DD316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379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AFDB87-43E8-408C-A5AE-F1E99E8DEF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/>
              <a:t>GPIO_Interrupt</a:t>
            </a:r>
            <a:br>
              <a:rPr lang="en-US" altLang="zh-TW" dirty="0"/>
            </a:br>
            <a:r>
              <a:rPr lang="en-US" altLang="zh-TW" dirty="0"/>
              <a:t>Final project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DA737B6-8A1A-4BF6-8C1B-C76DE44D6D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組員</a:t>
            </a:r>
            <a:r>
              <a:rPr lang="en-US" altLang="zh-TW" dirty="0"/>
              <a:t>:	</a:t>
            </a:r>
            <a:r>
              <a:rPr lang="zh-TW" altLang="en-US" dirty="0"/>
              <a:t>鄭彥禎</a:t>
            </a:r>
            <a:endParaRPr lang="en-US" altLang="zh-TW" dirty="0"/>
          </a:p>
          <a:p>
            <a:r>
              <a:rPr lang="zh-TW" altLang="en-US" dirty="0"/>
              <a:t> </a:t>
            </a:r>
            <a:r>
              <a:rPr lang="en-US" altLang="zh-TW" dirty="0"/>
              <a:t>	</a:t>
            </a:r>
            <a:r>
              <a:rPr lang="zh-TW" altLang="en-US" dirty="0"/>
              <a:t>黃紫汝</a:t>
            </a:r>
            <a:endParaRPr lang="en-US" altLang="zh-TW" dirty="0"/>
          </a:p>
          <a:p>
            <a:r>
              <a:rPr lang="en-US" altLang="zh-TW" dirty="0"/>
              <a:t>	</a:t>
            </a:r>
            <a:r>
              <a:rPr lang="zh-TW" altLang="en-US" dirty="0"/>
              <a:t>邱柏瑋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98152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07B169-2079-4D6F-8AE9-387EC27BC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IP</a:t>
            </a:r>
            <a:r>
              <a:rPr lang="zh-TW" altLang="zh-TW" dirty="0"/>
              <a:t>資</a:t>
            </a:r>
            <a:r>
              <a:rPr lang="zh-TW" altLang="en-US" dirty="0"/>
              <a:t>料</a:t>
            </a:r>
            <a:r>
              <a:rPr lang="zh-TW" altLang="zh-TW" dirty="0"/>
              <a:t>暫存器的</a:t>
            </a:r>
            <a:r>
              <a:rPr lang="en-US" altLang="zh-TW" dirty="0"/>
              <a:t>addresses</a:t>
            </a:r>
            <a:endParaRPr lang="zh-TW" altLang="en-US" dirty="0"/>
          </a:p>
        </p:txBody>
      </p: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2544DBDE-D5EB-4172-A984-8E8887C651E9}"/>
              </a:ext>
            </a:extLst>
          </p:cNvPr>
          <p:cNvGrpSpPr/>
          <p:nvPr/>
        </p:nvGrpSpPr>
        <p:grpSpPr>
          <a:xfrm>
            <a:off x="1174766" y="1843878"/>
            <a:ext cx="6165378" cy="4359191"/>
            <a:chOff x="1174766" y="1843878"/>
            <a:chExt cx="6165378" cy="4359191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CF601E6E-726E-4DCC-8E3A-32C60046F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32874" y="1843878"/>
              <a:ext cx="5032561" cy="4359191"/>
            </a:xfrm>
            <a:prstGeom prst="rect">
              <a:avLst/>
            </a:prstGeom>
          </p:spPr>
        </p:pic>
        <p:sp>
          <p:nvSpPr>
            <p:cNvPr id="5" name="矩形: 圓角 4">
              <a:extLst>
                <a:ext uri="{FF2B5EF4-FFF2-40B4-BE49-F238E27FC236}">
                  <a16:creationId xmlns:a16="http://schemas.microsoft.com/office/drawing/2014/main" id="{48911C81-C034-40F1-8D8E-F49084123BC9}"/>
                </a:ext>
              </a:extLst>
            </p:cNvPr>
            <p:cNvSpPr/>
            <p:nvPr/>
          </p:nvSpPr>
          <p:spPr>
            <a:xfrm>
              <a:off x="1210229" y="3327662"/>
              <a:ext cx="5032561" cy="278876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68DB1DD1-569A-4EA3-B1F2-4B6E3C033D37}"/>
                </a:ext>
              </a:extLst>
            </p:cNvPr>
            <p:cNvSpPr/>
            <p:nvPr/>
          </p:nvSpPr>
          <p:spPr>
            <a:xfrm>
              <a:off x="1174767" y="5243512"/>
              <a:ext cx="5032561" cy="278876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: 圓角 6">
              <a:extLst>
                <a:ext uri="{FF2B5EF4-FFF2-40B4-BE49-F238E27FC236}">
                  <a16:creationId xmlns:a16="http://schemas.microsoft.com/office/drawing/2014/main" id="{101A2D59-D172-4049-8B3F-C060131363E5}"/>
                </a:ext>
              </a:extLst>
            </p:cNvPr>
            <p:cNvSpPr/>
            <p:nvPr/>
          </p:nvSpPr>
          <p:spPr>
            <a:xfrm>
              <a:off x="1210229" y="2865352"/>
              <a:ext cx="5032561" cy="462310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85A4C009-8966-4133-A72E-AC031B1042A4}"/>
                </a:ext>
              </a:extLst>
            </p:cNvPr>
            <p:cNvSpPr/>
            <p:nvPr/>
          </p:nvSpPr>
          <p:spPr>
            <a:xfrm>
              <a:off x="1174766" y="4765364"/>
              <a:ext cx="5032561" cy="478147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7618D768-8232-4518-AFB8-481F99007DDD}"/>
                </a:ext>
              </a:extLst>
            </p:cNvPr>
            <p:cNvSpPr txBox="1"/>
            <p:nvPr/>
          </p:nvSpPr>
          <p:spPr>
            <a:xfrm>
              <a:off x="6623568" y="3059668"/>
              <a:ext cx="5373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LED</a:t>
              </a:r>
              <a:endParaRPr lang="zh-TW" altLang="en-US" dirty="0"/>
            </a:p>
          </p:txBody>
        </p:sp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D80EB5DF-B1CB-416A-9946-B269D0C948FD}"/>
                </a:ext>
              </a:extLst>
            </p:cNvPr>
            <p:cNvSpPr txBox="1"/>
            <p:nvPr/>
          </p:nvSpPr>
          <p:spPr>
            <a:xfrm>
              <a:off x="6516585" y="5003714"/>
              <a:ext cx="8235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Button</a:t>
              </a:r>
              <a:endParaRPr lang="zh-TW" altLang="en-US" dirty="0"/>
            </a:p>
          </p:txBody>
        </p:sp>
        <p:cxnSp>
          <p:nvCxnSpPr>
            <p:cNvPr id="20" name="直線接點 19">
              <a:extLst>
                <a:ext uri="{FF2B5EF4-FFF2-40B4-BE49-F238E27FC236}">
                  <a16:creationId xmlns:a16="http://schemas.microsoft.com/office/drawing/2014/main" id="{C0AF78D6-9450-41D2-98D5-903DDFED347A}"/>
                </a:ext>
              </a:extLst>
            </p:cNvPr>
            <p:cNvCxnSpPr>
              <a:cxnSpLocks/>
            </p:cNvCxnSpPr>
            <p:nvPr/>
          </p:nvCxnSpPr>
          <p:spPr>
            <a:xfrm>
              <a:off x="6282554" y="2896734"/>
              <a:ext cx="341014" cy="19977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接點 20">
              <a:extLst>
                <a:ext uri="{FF2B5EF4-FFF2-40B4-BE49-F238E27FC236}">
                  <a16:creationId xmlns:a16="http://schemas.microsoft.com/office/drawing/2014/main" id="{EBE345D0-B5D2-4867-8CA9-5ECA08AB9B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82554" y="3429000"/>
              <a:ext cx="341014" cy="17753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接點 25">
              <a:extLst>
                <a:ext uri="{FF2B5EF4-FFF2-40B4-BE49-F238E27FC236}">
                  <a16:creationId xmlns:a16="http://schemas.microsoft.com/office/drawing/2014/main" id="{466A855B-AECC-4367-9221-42DF7430C4A9}"/>
                </a:ext>
              </a:extLst>
            </p:cNvPr>
            <p:cNvCxnSpPr>
              <a:cxnSpLocks/>
            </p:cNvCxnSpPr>
            <p:nvPr/>
          </p:nvCxnSpPr>
          <p:spPr>
            <a:xfrm>
              <a:off x="6207327" y="4803941"/>
              <a:ext cx="341014" cy="19977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接點 26">
              <a:extLst>
                <a:ext uri="{FF2B5EF4-FFF2-40B4-BE49-F238E27FC236}">
                  <a16:creationId xmlns:a16="http://schemas.microsoft.com/office/drawing/2014/main" id="{87A5F4CC-3EA9-4D99-B807-8D47BFB530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07327" y="5336207"/>
              <a:ext cx="341014" cy="17753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97365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861E3D-2566-4205-98DD-3EE020C61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Interrupt type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D1E57CF-7A37-424D-AAE6-2393A5B44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487" y="1690688"/>
            <a:ext cx="4900085" cy="424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357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AC22E3-838B-4A09-BA7C-25057E21E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3. ISR(interrupt service routine)</a:t>
            </a:r>
            <a:r>
              <a:rPr lang="zh-TW" altLang="zh-TW" dirty="0"/>
              <a:t>做什麼事情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9904C98-1F4A-44D4-8A32-236B8E862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791" y="1690688"/>
            <a:ext cx="4762913" cy="328450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58440F83-93FA-4AC3-B4AE-491070E58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608" y="1501667"/>
            <a:ext cx="4167072" cy="5033223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148ED6DE-43E8-4671-BB34-A5700C71C4ED}"/>
              </a:ext>
            </a:extLst>
          </p:cNvPr>
          <p:cNvSpPr/>
          <p:nvPr/>
        </p:nvSpPr>
        <p:spPr>
          <a:xfrm>
            <a:off x="646447" y="5216894"/>
            <a:ext cx="3122913" cy="82830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53D56D9-2DDB-490D-834B-3F4864A3FBBA}"/>
              </a:ext>
            </a:extLst>
          </p:cNvPr>
          <p:cNvSpPr/>
          <p:nvPr/>
        </p:nvSpPr>
        <p:spPr>
          <a:xfrm>
            <a:off x="5167647" y="3194787"/>
            <a:ext cx="3387073" cy="848893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4314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7A4B77-B604-409A-9B75-EC46BE496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4. </a:t>
            </a:r>
            <a:r>
              <a:rPr lang="zh-TW" altLang="zh-TW" dirty="0"/>
              <a:t>期末專案做什麼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115303-6833-4532-9309-A37B6A19C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600" dirty="0"/>
              <a:t>CPU</a:t>
            </a:r>
            <a:r>
              <a:rPr lang="zh-TW" altLang="en-US" sz="3600" dirty="0"/>
              <a:t>作為核心</a:t>
            </a:r>
            <a:endParaRPr lang="en-US" altLang="zh-TW" sz="3600" dirty="0"/>
          </a:p>
          <a:p>
            <a:r>
              <a:rPr lang="en-US" altLang="zh-TW" sz="3600" dirty="0"/>
              <a:t>FPGA</a:t>
            </a:r>
            <a:r>
              <a:rPr lang="zh-TW" altLang="en-US" sz="3600" dirty="0"/>
              <a:t>為輔助</a:t>
            </a:r>
            <a:endParaRPr lang="en-US" altLang="zh-TW" sz="3600" dirty="0"/>
          </a:p>
          <a:p>
            <a:r>
              <a:rPr lang="en-US" altLang="zh-TW" sz="3600" dirty="0"/>
              <a:t>PC</a:t>
            </a:r>
            <a:r>
              <a:rPr lang="zh-TW" altLang="en-US" sz="3600" dirty="0"/>
              <a:t>顯示畫面</a:t>
            </a:r>
            <a:endParaRPr lang="en-US" altLang="zh-TW" sz="3600" dirty="0"/>
          </a:p>
          <a:p>
            <a:endParaRPr lang="en-US" altLang="zh-TW" sz="4000" dirty="0"/>
          </a:p>
          <a:p>
            <a:r>
              <a:rPr lang="zh-TW" altLang="en-US" sz="4000" dirty="0"/>
              <a:t>貪食蛇</a:t>
            </a:r>
            <a:endParaRPr lang="en-US" altLang="zh-TW" sz="4000" dirty="0"/>
          </a:p>
          <a:p>
            <a:endParaRPr lang="en-US" altLang="zh-TW" sz="3200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97604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F483F7-5DEC-45E2-8439-A77E031EF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dirty="0"/>
              <a:t>4.1 </a:t>
            </a:r>
            <a:r>
              <a:rPr lang="zh-TW" altLang="zh-TW" dirty="0"/>
              <a:t>需求規格</a:t>
            </a:r>
            <a:r>
              <a:rPr lang="en-US" altLang="zh-TW" dirty="0"/>
              <a:t>: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99BBBC5-EFAC-6F79-2AF3-3E5AA53CCEB2}"/>
              </a:ext>
            </a:extLst>
          </p:cNvPr>
          <p:cNvSpPr txBox="1"/>
          <p:nvPr/>
        </p:nvSpPr>
        <p:spPr>
          <a:xfrm>
            <a:off x="838200" y="2028616"/>
            <a:ext cx="648502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zh-TW" sz="4000" dirty="0"/>
              <a:t>功能</a:t>
            </a:r>
            <a:endParaRPr lang="en-US" altLang="zh-TW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zh-TW" sz="4000" dirty="0"/>
              <a:t>效能</a:t>
            </a:r>
            <a:endParaRPr lang="en-US" altLang="zh-TW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zh-TW" sz="4000" dirty="0"/>
              <a:t>介面</a:t>
            </a:r>
            <a:endParaRPr lang="en-US" altLang="zh-TW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zh-TW" sz="4000" dirty="0"/>
              <a:t>使用限制</a:t>
            </a:r>
            <a:r>
              <a:rPr lang="en-US" altLang="zh-TW" sz="4000" dirty="0"/>
              <a:t>(</a:t>
            </a:r>
            <a:r>
              <a:rPr lang="zh-TW" altLang="zh-TW" sz="4000" dirty="0"/>
              <a:t>環境</a:t>
            </a:r>
            <a:r>
              <a:rPr lang="en-US" altLang="zh-TW" sz="4000" dirty="0"/>
              <a:t>)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4839688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F483F7-5DEC-45E2-8439-A77E031EF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dirty="0"/>
              <a:t>功能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BEFB988-E8F4-44D4-B027-9B83C53231BE}"/>
              </a:ext>
            </a:extLst>
          </p:cNvPr>
          <p:cNvSpPr txBox="1"/>
          <p:nvPr/>
        </p:nvSpPr>
        <p:spPr>
          <a:xfrm>
            <a:off x="1043940" y="2226588"/>
            <a:ext cx="8494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/>
              <a:t>使用者可以透過按鈕控制貪食蛇移動方向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83AC5E6-1314-4234-946C-CF85C4977BE5}"/>
              </a:ext>
            </a:extLst>
          </p:cNvPr>
          <p:cNvSpPr txBox="1"/>
          <p:nvPr/>
        </p:nvSpPr>
        <p:spPr>
          <a:xfrm>
            <a:off x="1043940" y="2762488"/>
            <a:ext cx="7571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/>
              <a:t>使用者可以透過按鈕啟動、重置遊戲</a:t>
            </a:r>
          </a:p>
        </p:txBody>
      </p:sp>
    </p:spTree>
    <p:extLst>
      <p:ext uri="{BB962C8B-B14F-4D97-AF65-F5344CB8AC3E}">
        <p14:creationId xmlns:p14="http://schemas.microsoft.com/office/powerpoint/2010/main" val="3055052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FF3E49-4C2B-41C5-857E-62FDA9665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遊戲規則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C36FD1-1ABA-4AE4-A7DC-FAF605A9B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3600" dirty="0"/>
              <a:t>成長到</a:t>
            </a:r>
            <a:r>
              <a:rPr lang="en-US" altLang="zh-TW" sz="3600" dirty="0"/>
              <a:t>20</a:t>
            </a:r>
            <a:r>
              <a:rPr lang="zh-TW" altLang="en-US" sz="3600" dirty="0"/>
              <a:t>節挑戰勝利</a:t>
            </a:r>
            <a:endParaRPr lang="en-US" altLang="zh-TW" sz="3600" dirty="0"/>
          </a:p>
          <a:p>
            <a:r>
              <a:rPr lang="zh-TW" altLang="en-US" sz="3600" dirty="0"/>
              <a:t>退化到</a:t>
            </a:r>
            <a:r>
              <a:rPr lang="en-US" altLang="zh-TW" sz="3600" dirty="0"/>
              <a:t>3</a:t>
            </a:r>
            <a:r>
              <a:rPr lang="zh-TW" altLang="en-US" sz="3600" dirty="0"/>
              <a:t>節以下挑戰失敗</a:t>
            </a:r>
            <a:endParaRPr lang="en-US" altLang="zh-TW" sz="3600" dirty="0"/>
          </a:p>
          <a:p>
            <a:r>
              <a:rPr lang="zh-TW" altLang="en-US" sz="3600" dirty="0"/>
              <a:t>撞牆第</a:t>
            </a:r>
            <a:r>
              <a:rPr lang="en-US" altLang="zh-TW" sz="3600" dirty="0"/>
              <a:t>3</a:t>
            </a:r>
            <a:r>
              <a:rPr lang="zh-TW" altLang="en-US" sz="3600" dirty="0"/>
              <a:t>次遊戲結束</a:t>
            </a:r>
            <a:endParaRPr lang="en-US" altLang="zh-TW" sz="3600" dirty="0"/>
          </a:p>
          <a:p>
            <a:r>
              <a:rPr lang="zh-TW" altLang="en-US" sz="3600" dirty="0"/>
              <a:t>蘋果分為兩類成長、退化</a:t>
            </a:r>
            <a:endParaRPr lang="en-US" altLang="zh-TW" sz="3600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1188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70AAA4-8E70-EA92-F372-BCED93F65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遊戲內容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2F582E9-2F48-872C-5158-A39E18304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36968" cy="4351338"/>
          </a:xfrm>
        </p:spPr>
        <p:txBody>
          <a:bodyPr>
            <a:normAutofit/>
          </a:bodyPr>
          <a:lstStyle/>
          <a:p>
            <a:r>
              <a:rPr lang="zh-TW" altLang="en-US" sz="3600" dirty="0"/>
              <a:t>當吃到成長則 </a:t>
            </a:r>
            <a:r>
              <a:rPr lang="en-US" altLang="zh-TW" sz="3600" dirty="0"/>
              <a:t>+2 </a:t>
            </a:r>
            <a:r>
              <a:rPr lang="zh-TW" altLang="en-US" sz="3600" dirty="0"/>
              <a:t>節吃到退化則 </a:t>
            </a:r>
            <a:r>
              <a:rPr lang="en-US" altLang="zh-TW" sz="3600" dirty="0"/>
              <a:t>-1 </a:t>
            </a:r>
            <a:r>
              <a:rPr lang="zh-TW" altLang="en-US" sz="3600" dirty="0"/>
              <a:t>節</a:t>
            </a:r>
            <a:endParaRPr lang="en-US" altLang="zh-TW" sz="3600" dirty="0"/>
          </a:p>
          <a:p>
            <a:r>
              <a:rPr lang="zh-TW" altLang="en-US" sz="3600" dirty="0"/>
              <a:t>蛇一節和蘋果</a:t>
            </a:r>
            <a:r>
              <a:rPr lang="en-US" altLang="zh-TW" sz="3600" dirty="0"/>
              <a:t>2500</a:t>
            </a:r>
            <a:r>
              <a:rPr lang="zh-TW" altLang="en-US" sz="3600" dirty="0"/>
              <a:t>個像素為顯示單位</a:t>
            </a:r>
            <a:br>
              <a:rPr lang="en-US" altLang="zh-TW" sz="3600" dirty="0"/>
            </a:br>
            <a:r>
              <a:rPr lang="zh-TW" altLang="en-US" sz="3600" dirty="0"/>
              <a:t>整體畫面為</a:t>
            </a:r>
            <a:r>
              <a:rPr lang="en-US" altLang="zh-TW" sz="3600" dirty="0"/>
              <a:t>400</a:t>
            </a:r>
            <a:r>
              <a:rPr lang="zh-TW" altLang="en-US" sz="3600" dirty="0"/>
              <a:t>*</a:t>
            </a:r>
            <a:r>
              <a:rPr lang="en-US" altLang="zh-TW" sz="3600" dirty="0"/>
              <a:t>400</a:t>
            </a:r>
            <a:r>
              <a:rPr lang="zh-TW" altLang="en-US" sz="3600" dirty="0"/>
              <a:t>。</a:t>
            </a:r>
            <a:endParaRPr lang="en-US" altLang="zh-TW" sz="3600" dirty="0"/>
          </a:p>
          <a:p>
            <a:r>
              <a:rPr lang="zh-TW" altLang="en-US" sz="3600" dirty="0"/>
              <a:t>若撞牆則回到起始位置重置蘋果，第三次則遊戲結束。</a:t>
            </a:r>
            <a:endParaRPr lang="en-US" altLang="zh-TW" sz="3600" dirty="0"/>
          </a:p>
          <a:p>
            <a:r>
              <a:rPr lang="zh-TW" altLang="en-US" sz="3600" dirty="0"/>
              <a:t>若勝利蛇為黃色，遊戲中蛇為紅色，失敗則為綠色。</a:t>
            </a:r>
            <a:endParaRPr lang="en-US" altLang="zh-TW" sz="3600" dirty="0"/>
          </a:p>
          <a:p>
            <a:r>
              <a:rPr lang="zh-TW" altLang="en-US" sz="3600" dirty="0"/>
              <a:t>蘋果為隨機產生且退化蘋果不會消失。</a:t>
            </a:r>
            <a:endParaRPr lang="en-US" altLang="zh-TW" sz="3600" dirty="0"/>
          </a:p>
          <a:p>
            <a:r>
              <a:rPr lang="zh-TW" altLang="en-US" sz="3600" dirty="0"/>
              <a:t>蛇的起始節數為</a:t>
            </a:r>
            <a:r>
              <a:rPr lang="en-US" altLang="zh-TW" sz="3600" dirty="0"/>
              <a:t>5</a:t>
            </a:r>
            <a:r>
              <a:rPr lang="zh-TW" altLang="en-US" sz="3600" dirty="0"/>
              <a:t>節</a:t>
            </a:r>
            <a:endParaRPr lang="en-US" altLang="zh-TW" sz="3600" dirty="0"/>
          </a:p>
        </p:txBody>
      </p:sp>
    </p:spTree>
    <p:extLst>
      <p:ext uri="{BB962C8B-B14F-4D97-AF65-F5344CB8AC3E}">
        <p14:creationId xmlns:p14="http://schemas.microsoft.com/office/powerpoint/2010/main" val="2942136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F483F7-5DEC-45E2-8439-A77E031EF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dirty="0"/>
              <a:t>效能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5CD2A16-B68F-D8A5-76D7-3228017BF5E1}"/>
              </a:ext>
            </a:extLst>
          </p:cNvPr>
          <p:cNvSpPr txBox="1"/>
          <p:nvPr/>
        </p:nvSpPr>
        <p:spPr>
          <a:xfrm>
            <a:off x="838200" y="1949115"/>
            <a:ext cx="89555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600" dirty="0"/>
              <a:t>單一性 </a:t>
            </a:r>
            <a:r>
              <a:rPr lang="en-US" altLang="zh-TW" sz="3600" dirty="0"/>
              <a:t>:</a:t>
            </a:r>
            <a:r>
              <a:rPr lang="zh-TW" altLang="en-US" sz="3600" dirty="0"/>
              <a:t> 功能單一且不會改變的</a:t>
            </a:r>
            <a:endParaRPr lang="en-US" altLang="zh-TW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600" dirty="0"/>
              <a:t>可塑性 </a:t>
            </a:r>
            <a:r>
              <a:rPr lang="en-US" altLang="zh-TW" sz="3600" dirty="0"/>
              <a:t>:</a:t>
            </a:r>
            <a:r>
              <a:rPr lang="zh-TW" altLang="en-US" sz="3600" dirty="0"/>
              <a:t> 日後會有更動的具有彈性的</a:t>
            </a:r>
            <a:endParaRPr lang="en-US" altLang="zh-TW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600" dirty="0"/>
              <a:t>位置產生</a:t>
            </a:r>
            <a:r>
              <a:rPr lang="en-US" altLang="zh-TW" sz="3600" dirty="0"/>
              <a:t>&amp;</a:t>
            </a:r>
            <a:r>
              <a:rPr lang="zh-TW" altLang="en-US" sz="3600" dirty="0"/>
              <a:t>生命顯示</a:t>
            </a:r>
            <a:endParaRPr lang="en-US" altLang="zh-TW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600" dirty="0"/>
              <a:t>遊戲運作機制</a:t>
            </a:r>
            <a:endParaRPr lang="en-US" altLang="zh-TW" sz="3600" dirty="0"/>
          </a:p>
        </p:txBody>
      </p:sp>
    </p:spTree>
    <p:extLst>
      <p:ext uri="{BB962C8B-B14F-4D97-AF65-F5344CB8AC3E}">
        <p14:creationId xmlns:p14="http://schemas.microsoft.com/office/powerpoint/2010/main" val="983276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41ABEA-0032-4B2D-B657-F12241AEA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使用限制</a:t>
            </a:r>
            <a:r>
              <a:rPr lang="en-US" altLang="zh-TW" dirty="0"/>
              <a:t>(</a:t>
            </a:r>
            <a:r>
              <a:rPr lang="zh-TW" altLang="en-US" dirty="0"/>
              <a:t>環境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C6A942-818D-45F9-AFA9-4167B1055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sz="3900" dirty="0"/>
              <a:t>硬體</a:t>
            </a:r>
            <a:r>
              <a:rPr lang="en-US" altLang="zh-TW" sz="3900" dirty="0"/>
              <a:t>:</a:t>
            </a:r>
          </a:p>
          <a:p>
            <a:r>
              <a:rPr lang="en-US" altLang="zh-TW" sz="3900" dirty="0" err="1"/>
              <a:t>Zedboard</a:t>
            </a:r>
            <a:endParaRPr lang="en-US" altLang="zh-TW" sz="3900" dirty="0"/>
          </a:p>
          <a:p>
            <a:endParaRPr lang="en-US" altLang="zh-TW" sz="3900" dirty="0"/>
          </a:p>
          <a:p>
            <a:endParaRPr lang="en-US" altLang="zh-TW" sz="3900" dirty="0"/>
          </a:p>
          <a:p>
            <a:pPr marL="0" indent="0">
              <a:buNone/>
            </a:pPr>
            <a:r>
              <a:rPr lang="zh-TW" altLang="en-US" sz="3900" dirty="0"/>
              <a:t>軟體</a:t>
            </a:r>
            <a:r>
              <a:rPr lang="en-US" altLang="zh-TW" sz="3900" dirty="0"/>
              <a:t>:</a:t>
            </a:r>
          </a:p>
          <a:p>
            <a:r>
              <a:rPr lang="en-US" altLang="zh-TW" sz="3900" dirty="0" err="1"/>
              <a:t>Vivado</a:t>
            </a:r>
            <a:r>
              <a:rPr lang="en-US" altLang="zh-TW" sz="3900" dirty="0"/>
              <a:t> 		</a:t>
            </a:r>
          </a:p>
          <a:p>
            <a:r>
              <a:rPr lang="en-US" altLang="zh-TW" sz="3900" dirty="0" err="1"/>
              <a:t>Vivado</a:t>
            </a:r>
            <a:r>
              <a:rPr lang="en-US" altLang="zh-TW" sz="3900" dirty="0"/>
              <a:t> SDK	</a:t>
            </a:r>
          </a:p>
          <a:p>
            <a:r>
              <a:rPr lang="en-US" altLang="zh-TW" sz="3900" dirty="0"/>
              <a:t>Visual studio</a:t>
            </a:r>
            <a:r>
              <a:rPr lang="zh-TW" altLang="en-US" sz="3900" dirty="0"/>
              <a:t> </a:t>
            </a:r>
            <a:r>
              <a:rPr lang="en-US" altLang="zh-TW" sz="3900" dirty="0"/>
              <a:t>2017</a:t>
            </a:r>
            <a:r>
              <a:rPr lang="en-US" altLang="zh-TW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867354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A73575-8238-4535-B2F7-EBF43B5CA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1.</a:t>
            </a:r>
            <a:r>
              <a:rPr lang="zh-TW" altLang="zh-TW" dirty="0"/>
              <a:t>包</a:t>
            </a:r>
            <a:r>
              <a:rPr lang="en-US" altLang="zh-TW" dirty="0"/>
              <a:t>IP</a:t>
            </a:r>
            <a:r>
              <a:rPr lang="zh-TW" altLang="zh-TW" dirty="0"/>
              <a:t>，</a:t>
            </a:r>
            <a:r>
              <a:rPr lang="en-US" altLang="zh-TW" dirty="0"/>
              <a:t>IP</a:t>
            </a:r>
            <a:r>
              <a:rPr lang="zh-TW" altLang="zh-TW" dirty="0"/>
              <a:t>可以透過</a:t>
            </a:r>
            <a:r>
              <a:rPr lang="en-US" altLang="zh-TW" dirty="0"/>
              <a:t>AXI bus</a:t>
            </a:r>
            <a:r>
              <a:rPr lang="zh-TW" altLang="zh-TW" dirty="0"/>
              <a:t>傳遞資料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EEF702C-8365-4FB9-A754-8F4A8A72C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669" y="1463738"/>
            <a:ext cx="9684470" cy="539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4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833C24-0382-471A-8A5E-078825BD5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4.2 </a:t>
            </a:r>
            <a:r>
              <a:rPr lang="zh-TW" altLang="zh-TW" dirty="0"/>
              <a:t>情境</a:t>
            </a:r>
            <a:r>
              <a:rPr lang="en-US" altLang="zh-TW" dirty="0"/>
              <a:t>: </a:t>
            </a:r>
            <a:r>
              <a:rPr lang="zh-TW" altLang="zh-TW" dirty="0"/>
              <a:t>操作流程、操作步驟</a:t>
            </a:r>
            <a:endParaRPr lang="zh-TW" altLang="en-US" dirty="0"/>
          </a:p>
        </p:txBody>
      </p:sp>
      <p:pic>
        <p:nvPicPr>
          <p:cNvPr id="6" name="內容版面配置區 4">
            <a:extLst>
              <a:ext uri="{FF2B5EF4-FFF2-40B4-BE49-F238E27FC236}">
                <a16:creationId xmlns:a16="http://schemas.microsoft.com/office/drawing/2014/main" id="{BD27219D-B37E-E449-3DE0-7AA07CE64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3157" y="1690688"/>
            <a:ext cx="8225686" cy="4777448"/>
          </a:xfrm>
        </p:spPr>
      </p:pic>
    </p:spTree>
    <p:extLst>
      <p:ext uri="{BB962C8B-B14F-4D97-AF65-F5344CB8AC3E}">
        <p14:creationId xmlns:p14="http://schemas.microsoft.com/office/powerpoint/2010/main" val="3565017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C562B9-6ECA-4072-9B9C-A22248621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8286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zh-TW" dirty="0"/>
              <a:t>4.3 </a:t>
            </a:r>
            <a:r>
              <a:rPr lang="zh-TW" altLang="zh-TW" dirty="0"/>
              <a:t>為什麼要使用</a:t>
            </a:r>
            <a:r>
              <a:rPr lang="en-US" altLang="zh-TW" dirty="0"/>
              <a:t>SoC?</a:t>
            </a:r>
            <a:br>
              <a:rPr lang="en-US" altLang="zh-TW" dirty="0"/>
            </a:br>
            <a:r>
              <a:rPr lang="zh-TW" altLang="zh-TW" dirty="0"/>
              <a:t>特別是</a:t>
            </a:r>
            <a:r>
              <a:rPr lang="en-US" altLang="zh-TW" dirty="0"/>
              <a:t>platform-based SoC,</a:t>
            </a:r>
            <a:r>
              <a:rPr lang="zh-TW" altLang="zh-TW" dirty="0"/>
              <a:t>以</a:t>
            </a:r>
            <a:r>
              <a:rPr lang="en-US" altLang="zh-TW" dirty="0"/>
              <a:t>AXI bus</a:t>
            </a:r>
            <a:r>
              <a:rPr lang="zh-TW" altLang="zh-TW" dirty="0"/>
              <a:t>為主角 說明整個資訊的流程</a:t>
            </a:r>
            <a:r>
              <a:rPr lang="en-US" altLang="zh-TW" dirty="0"/>
              <a:t>(</a:t>
            </a:r>
            <a:r>
              <a:rPr lang="zh-TW" altLang="zh-TW" dirty="0"/>
              <a:t>資料流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6183F9-FA66-355A-57A9-37AD90803F7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382" y="2298597"/>
            <a:ext cx="9207235" cy="4121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217A3BE-27A0-7577-A4ED-9DFA53C7645E}"/>
              </a:ext>
            </a:extLst>
          </p:cNvPr>
          <p:cNvSpPr/>
          <p:nvPr/>
        </p:nvSpPr>
        <p:spPr>
          <a:xfrm>
            <a:off x="5570220" y="2857500"/>
            <a:ext cx="2232660" cy="220980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51718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1CA74F-71A8-462A-8B55-E8F4C1375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TW" altLang="en-US" dirty="0"/>
              <a:t>報告結束</a:t>
            </a:r>
          </a:p>
        </p:txBody>
      </p:sp>
    </p:spTree>
    <p:extLst>
      <p:ext uri="{BB962C8B-B14F-4D97-AF65-F5344CB8AC3E}">
        <p14:creationId xmlns:p14="http://schemas.microsoft.com/office/powerpoint/2010/main" val="8306574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85DD16F-E0B8-49E4-A9F0-FFFA2D8FD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497" y="201239"/>
            <a:ext cx="4435224" cy="292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7937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FF3E49-4C2B-41C5-857E-62FDA9665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遊戲規則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C36FD1-1ABA-4AE4-A7DC-FAF605A9B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成長到</a:t>
            </a:r>
            <a:r>
              <a:rPr lang="en-US" altLang="zh-TW" dirty="0"/>
              <a:t>20</a:t>
            </a:r>
            <a:r>
              <a:rPr lang="zh-TW" altLang="en-US" dirty="0"/>
              <a:t>節挑戰勝利</a:t>
            </a:r>
            <a:endParaRPr lang="en-US" altLang="zh-TW" dirty="0"/>
          </a:p>
          <a:p>
            <a:r>
              <a:rPr lang="zh-TW" altLang="en-US" dirty="0"/>
              <a:t>退化到</a:t>
            </a:r>
            <a:r>
              <a:rPr lang="en-US" altLang="zh-TW" dirty="0"/>
              <a:t>3</a:t>
            </a:r>
            <a:r>
              <a:rPr lang="zh-TW" altLang="en-US" dirty="0"/>
              <a:t>節以下挑戰失敗</a:t>
            </a:r>
            <a:endParaRPr lang="en-US" altLang="zh-TW" dirty="0"/>
          </a:p>
          <a:p>
            <a:r>
              <a:rPr lang="zh-TW" altLang="en-US" dirty="0"/>
              <a:t>撞牆第</a:t>
            </a:r>
            <a:r>
              <a:rPr lang="en-US" altLang="zh-TW" dirty="0"/>
              <a:t>3</a:t>
            </a:r>
            <a:r>
              <a:rPr lang="zh-TW" altLang="en-US" dirty="0"/>
              <a:t>次遊戲結束</a:t>
            </a:r>
            <a:endParaRPr lang="en-US" altLang="zh-TW" dirty="0"/>
          </a:p>
          <a:p>
            <a:r>
              <a:rPr lang="zh-TW" altLang="en-US" dirty="0"/>
              <a:t>蘋果分為兩類成長、退化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0252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70AAA4-8E70-EA92-F372-BCED93F65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遊戲內容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2F582E9-2F48-872C-5158-A39E18304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當吃到成長則 </a:t>
            </a:r>
            <a:r>
              <a:rPr lang="en-US" altLang="zh-TW" dirty="0"/>
              <a:t>+2 </a:t>
            </a:r>
            <a:r>
              <a:rPr lang="zh-TW" altLang="en-US" dirty="0"/>
              <a:t>節吃到退化則 </a:t>
            </a:r>
            <a:r>
              <a:rPr lang="en-US" altLang="zh-TW" dirty="0"/>
              <a:t>-1 </a:t>
            </a:r>
            <a:r>
              <a:rPr lang="zh-TW" altLang="en-US" dirty="0"/>
              <a:t>節</a:t>
            </a:r>
            <a:endParaRPr lang="en-US" altLang="zh-TW" dirty="0"/>
          </a:p>
          <a:p>
            <a:r>
              <a:rPr lang="zh-TW" altLang="en-US" dirty="0"/>
              <a:t>蛇一節和蘋果</a:t>
            </a:r>
            <a:r>
              <a:rPr lang="en-US" altLang="zh-TW" dirty="0"/>
              <a:t>2500</a:t>
            </a:r>
            <a:r>
              <a:rPr lang="zh-TW" altLang="en-US" dirty="0"/>
              <a:t>個像素為顯示單位</a:t>
            </a:r>
            <a:br>
              <a:rPr lang="en-US" altLang="zh-TW" dirty="0"/>
            </a:br>
            <a:r>
              <a:rPr lang="zh-TW" altLang="en-US" dirty="0"/>
              <a:t>整體畫面為</a:t>
            </a:r>
            <a:r>
              <a:rPr lang="en-US" altLang="zh-TW" dirty="0"/>
              <a:t>400</a:t>
            </a:r>
            <a:r>
              <a:rPr lang="zh-TW" altLang="en-US" dirty="0"/>
              <a:t>*</a:t>
            </a:r>
            <a:r>
              <a:rPr lang="en-US" altLang="zh-TW" dirty="0"/>
              <a:t>400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若撞牆則回到起始位置，第三次則遊戲結束。</a:t>
            </a:r>
            <a:endParaRPr lang="en-US" altLang="zh-TW" dirty="0"/>
          </a:p>
          <a:p>
            <a:r>
              <a:rPr lang="zh-TW" altLang="en-US" dirty="0"/>
              <a:t>若勝利蛇為黃色，遊戲中蛇為紅色，失敗則為綠色。</a:t>
            </a:r>
            <a:endParaRPr lang="en-US" altLang="zh-TW" dirty="0"/>
          </a:p>
          <a:p>
            <a:r>
              <a:rPr lang="zh-TW" altLang="en-US" dirty="0"/>
              <a:t>蘋果為隨機產生且退化蘋果不會消失。</a:t>
            </a:r>
            <a:endParaRPr lang="en-US" altLang="zh-TW" dirty="0"/>
          </a:p>
          <a:p>
            <a:r>
              <a:rPr lang="zh-TW" altLang="en-US" dirty="0"/>
              <a:t>蛇的起始節數為</a:t>
            </a:r>
            <a:r>
              <a:rPr lang="en-US" altLang="zh-TW" dirty="0"/>
              <a:t>5</a:t>
            </a:r>
            <a:r>
              <a:rPr lang="zh-TW" altLang="en-US" dirty="0"/>
              <a:t>節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588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C0C1CA-7E8B-BEE7-2385-BC4932F8D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遊戲分析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7B180B2-C8AF-14C1-9158-B9FCA83AC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9989" y="1825625"/>
            <a:ext cx="7492021" cy="4351338"/>
          </a:xfrm>
        </p:spPr>
      </p:pic>
    </p:spTree>
    <p:extLst>
      <p:ext uri="{BB962C8B-B14F-4D97-AF65-F5344CB8AC3E}">
        <p14:creationId xmlns:p14="http://schemas.microsoft.com/office/powerpoint/2010/main" val="41971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871423-BFFA-D444-8B22-0009AA6FA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各系統負責項目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FB6147-B121-FA1A-49FA-08D36B6B5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PC</a:t>
            </a:r>
            <a:r>
              <a:rPr lang="zh-TW" altLang="en-US" dirty="0"/>
              <a:t>     接收</a:t>
            </a:r>
            <a:r>
              <a:rPr lang="en-US" altLang="zh-TW" dirty="0"/>
              <a:t>PS</a:t>
            </a:r>
            <a:r>
              <a:rPr lang="zh-TW" altLang="en-US" dirty="0"/>
              <a:t>端的數值並顯示遊戲畫面</a:t>
            </a:r>
            <a:endParaRPr lang="en-US" altLang="zh-TW" dirty="0"/>
          </a:p>
          <a:p>
            <a:r>
              <a:rPr lang="en-US" altLang="zh-TW" dirty="0"/>
              <a:t>PS</a:t>
            </a:r>
            <a:r>
              <a:rPr lang="zh-TW" altLang="en-US" dirty="0"/>
              <a:t>     建立</a:t>
            </a:r>
            <a:r>
              <a:rPr lang="en-US" altLang="zh-TW" dirty="0"/>
              <a:t>UART_USB_PORT</a:t>
            </a:r>
            <a:r>
              <a:rPr lang="zh-TW" altLang="en-US" dirty="0"/>
              <a:t>和</a:t>
            </a:r>
            <a:r>
              <a:rPr lang="en-US" altLang="zh-TW" dirty="0"/>
              <a:t>PC</a:t>
            </a:r>
            <a:r>
              <a:rPr lang="zh-TW" altLang="en-US" dirty="0"/>
              <a:t>端交握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</a:t>
            </a:r>
            <a:r>
              <a:rPr lang="en-US" altLang="zh-TW" dirty="0"/>
              <a:t>	</a:t>
            </a:r>
            <a:r>
              <a:rPr lang="zh-TW" altLang="en-US" dirty="0"/>
              <a:t>  建立貪食蛇遊戲程式</a:t>
            </a:r>
            <a:endParaRPr lang="en-US" altLang="zh-TW" dirty="0"/>
          </a:p>
          <a:p>
            <a:r>
              <a:rPr lang="en-US" altLang="zh-TW" dirty="0"/>
              <a:t>PL</a:t>
            </a:r>
            <a:r>
              <a:rPr lang="zh-TW" altLang="en-US" dirty="0"/>
              <a:t>     顯示貪食蛇生命狀態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       產生亂數作為蘋果位置</a:t>
            </a:r>
          </a:p>
        </p:txBody>
      </p:sp>
    </p:spTree>
    <p:extLst>
      <p:ext uri="{BB962C8B-B14F-4D97-AF65-F5344CB8AC3E}">
        <p14:creationId xmlns:p14="http://schemas.microsoft.com/office/powerpoint/2010/main" val="71455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71C114-E3FC-A0D7-F6D6-68D331D1D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各系統細節</a:t>
            </a:r>
          </a:p>
        </p:txBody>
      </p:sp>
      <p:graphicFrame>
        <p:nvGraphicFramePr>
          <p:cNvPr id="9" name="表格 9">
            <a:extLst>
              <a:ext uri="{FF2B5EF4-FFF2-40B4-BE49-F238E27FC236}">
                <a16:creationId xmlns:a16="http://schemas.microsoft.com/office/drawing/2014/main" id="{95D9F4E6-FDE0-71E7-7CF5-08AD6CFDDB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42729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08378">
                  <a:extLst>
                    <a:ext uri="{9D8B030D-6E8A-4147-A177-3AD203B41FA5}">
                      <a16:colId xmlns:a16="http://schemas.microsoft.com/office/drawing/2014/main" val="3314976666"/>
                    </a:ext>
                  </a:extLst>
                </a:gridCol>
                <a:gridCol w="9807222">
                  <a:extLst>
                    <a:ext uri="{9D8B030D-6E8A-4147-A177-3AD203B41FA5}">
                      <a16:colId xmlns:a16="http://schemas.microsoft.com/office/drawing/2014/main" val="824605749"/>
                    </a:ext>
                  </a:extLst>
                </a:gridCol>
              </a:tblGrid>
              <a:tr h="691797">
                <a:tc>
                  <a:txBody>
                    <a:bodyPr/>
                    <a:lstStyle/>
                    <a:p>
                      <a:r>
                        <a:rPr lang="en-US" altLang="zh-TW" sz="2800" dirty="0"/>
                        <a:t>PC</a:t>
                      </a:r>
                      <a:endParaRPr lang="zh-TW" altLang="en-US" sz="2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514350" indent="-514350">
                        <a:buFont typeface="+mj-lt"/>
                        <a:buAutoNum type="arabicPeriod"/>
                      </a:pPr>
                      <a:r>
                        <a:rPr lang="zh-TW" altLang="en-US" sz="2800" dirty="0"/>
                        <a:t>採用 </a:t>
                      </a:r>
                      <a:r>
                        <a:rPr lang="en-US" altLang="zh-TW" sz="2800" dirty="0"/>
                        <a:t>C# </a:t>
                      </a:r>
                      <a:r>
                        <a:rPr lang="zh-TW" altLang="en-US" sz="2800" dirty="0"/>
                        <a:t>建立遊戲畫面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8005170"/>
                  </a:ext>
                </a:extLst>
              </a:tr>
              <a:tr h="1083734">
                <a:tc>
                  <a:txBody>
                    <a:bodyPr/>
                    <a:lstStyle/>
                    <a:p>
                      <a:r>
                        <a:rPr lang="en-US" altLang="zh-TW" sz="2800" dirty="0"/>
                        <a:t>PS</a:t>
                      </a:r>
                      <a:endParaRPr lang="zh-TW" altLang="en-US" sz="2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514350" indent="-514350">
                        <a:buFont typeface="+mj-lt"/>
                        <a:buAutoNum type="arabicPeriod"/>
                      </a:pPr>
                      <a:r>
                        <a:rPr lang="zh-TW" altLang="en-US" sz="2800" dirty="0"/>
                        <a:t>採用 </a:t>
                      </a:r>
                      <a:r>
                        <a:rPr lang="en-US" altLang="zh-TW" sz="2800" dirty="0"/>
                        <a:t>C </a:t>
                      </a:r>
                      <a:r>
                        <a:rPr lang="zh-TW" altLang="en-US" sz="2800" dirty="0"/>
                        <a:t>語言建置遊戲</a:t>
                      </a:r>
                      <a:endParaRPr lang="en-US" altLang="zh-TW" sz="2800" dirty="0"/>
                    </a:p>
                    <a:p>
                      <a:pPr marL="514350" indent="-514350">
                        <a:buFont typeface="+mj-lt"/>
                        <a:buAutoNum type="arabicPeriod"/>
                      </a:pPr>
                      <a:r>
                        <a:rPr lang="zh-TW" altLang="en-US" sz="2800" dirty="0"/>
                        <a:t>採用 </a:t>
                      </a:r>
                      <a:r>
                        <a:rPr lang="en-US" altLang="zh-TW" sz="2800" dirty="0" err="1"/>
                        <a:t>Vivado_ip</a:t>
                      </a:r>
                      <a:r>
                        <a:rPr lang="en-US" altLang="zh-TW" sz="2800" dirty="0"/>
                        <a:t> </a:t>
                      </a:r>
                      <a:r>
                        <a:rPr lang="zh-TW" altLang="en-US" sz="2800" dirty="0"/>
                        <a:t>建立與</a:t>
                      </a:r>
                      <a:r>
                        <a:rPr lang="en-US" altLang="zh-TW" sz="2800" dirty="0"/>
                        <a:t>PC</a:t>
                      </a:r>
                      <a:r>
                        <a:rPr lang="zh-TW" altLang="en-US" sz="2800" dirty="0"/>
                        <a:t>交握介面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2479072"/>
                  </a:ext>
                </a:extLst>
              </a:tr>
              <a:tr h="1528821">
                <a:tc>
                  <a:txBody>
                    <a:bodyPr/>
                    <a:lstStyle/>
                    <a:p>
                      <a:r>
                        <a:rPr lang="en-US" altLang="zh-TW" sz="2800" dirty="0"/>
                        <a:t>PL</a:t>
                      </a:r>
                      <a:endParaRPr lang="zh-TW" altLang="en-US" sz="2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514350" indent="-514350">
                        <a:buFont typeface="+mj-lt"/>
                        <a:buAutoNum type="arabicPeriod"/>
                      </a:pPr>
                      <a:r>
                        <a:rPr lang="zh-TW" altLang="en-US" sz="2800" dirty="0"/>
                        <a:t>採用 </a:t>
                      </a:r>
                      <a:r>
                        <a:rPr lang="en-US" altLang="zh-TW" sz="2800" dirty="0"/>
                        <a:t>Verilog </a:t>
                      </a:r>
                      <a:r>
                        <a:rPr lang="zh-TW" altLang="en-US" sz="2800" dirty="0"/>
                        <a:t>產生亂數生成蘋果</a:t>
                      </a:r>
                      <a:endParaRPr lang="en-US" altLang="zh-TW" sz="2800" dirty="0"/>
                    </a:p>
                    <a:p>
                      <a:pPr marL="514350" indent="-514350">
                        <a:buFont typeface="+mj-lt"/>
                        <a:buAutoNum type="arabicPeriod"/>
                      </a:pPr>
                      <a:r>
                        <a:rPr lang="zh-TW" altLang="en-US" sz="2800" dirty="0"/>
                        <a:t>用</a:t>
                      </a:r>
                      <a:r>
                        <a:rPr lang="en-US" altLang="zh-TW" sz="2800" dirty="0"/>
                        <a:t>LED</a:t>
                      </a:r>
                      <a:r>
                        <a:rPr lang="zh-TW" altLang="en-US" sz="2800" dirty="0"/>
                        <a:t>顯示貪食蛇的生命狀態</a:t>
                      </a:r>
                      <a:br>
                        <a:rPr lang="en-US" altLang="zh-TW" sz="2800" dirty="0"/>
                      </a:br>
                      <a:r>
                        <a:rPr lang="zh-TW" altLang="en-US" sz="2800" dirty="0"/>
                        <a:t>                                                      </a:t>
                      </a:r>
                      <a:r>
                        <a:rPr lang="en-US" altLang="zh-TW" sz="2800" dirty="0"/>
                        <a:t>[</a:t>
                      </a:r>
                      <a:r>
                        <a:rPr lang="zh-TW" altLang="en-US" sz="2800" dirty="0"/>
                        <a:t>黑色為滅</a:t>
                      </a:r>
                      <a:r>
                        <a:rPr lang="en-US" altLang="zh-TW" sz="2800" dirty="0"/>
                        <a:t>]</a:t>
                      </a:r>
                      <a:br>
                        <a:rPr lang="en-US" altLang="zh-TW" sz="2800" dirty="0"/>
                      </a:br>
                      <a:r>
                        <a:rPr lang="zh-TW" altLang="en-US" sz="2800" dirty="0"/>
                        <a:t>黃色顯示節數，綠色顯示生命</a:t>
                      </a:r>
                      <a:br>
                        <a:rPr lang="en-US" altLang="zh-TW" sz="2800" dirty="0"/>
                      </a:br>
                      <a:r>
                        <a:rPr lang="zh-TW" altLang="en-US" sz="2800" dirty="0"/>
                        <a:t>若活著為呼吸燈，死亡則熄滅，勝利則恆亮。</a:t>
                      </a:r>
                      <a:endParaRPr lang="en-US" altLang="zh-TW" sz="2800" dirty="0"/>
                    </a:p>
                    <a:p>
                      <a:endParaRPr lang="en-US" altLang="zh-TW" sz="2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3534367"/>
                  </a:ext>
                </a:extLst>
              </a:tr>
            </a:tbl>
          </a:graphicData>
        </a:graphic>
      </p:graphicFrame>
      <p:sp>
        <p:nvSpPr>
          <p:cNvPr id="10" name="流程圖: 接點 9">
            <a:extLst>
              <a:ext uri="{FF2B5EF4-FFF2-40B4-BE49-F238E27FC236}">
                <a16:creationId xmlns:a16="http://schemas.microsoft.com/office/drawing/2014/main" id="{99660A3F-F361-3536-8BCF-89C30E97C659}"/>
              </a:ext>
            </a:extLst>
          </p:cNvPr>
          <p:cNvSpPr/>
          <p:nvPr/>
        </p:nvSpPr>
        <p:spPr>
          <a:xfrm>
            <a:off x="2528713" y="4594579"/>
            <a:ext cx="282220" cy="32737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流程圖: 接點 10">
            <a:extLst>
              <a:ext uri="{FF2B5EF4-FFF2-40B4-BE49-F238E27FC236}">
                <a16:creationId xmlns:a16="http://schemas.microsoft.com/office/drawing/2014/main" id="{223AB787-49D3-BB26-3E45-1C89C3C7C18C}"/>
              </a:ext>
            </a:extLst>
          </p:cNvPr>
          <p:cNvSpPr/>
          <p:nvPr/>
        </p:nvSpPr>
        <p:spPr>
          <a:xfrm>
            <a:off x="3059291" y="4594579"/>
            <a:ext cx="282220" cy="32737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流程圖: 接點 11">
            <a:extLst>
              <a:ext uri="{FF2B5EF4-FFF2-40B4-BE49-F238E27FC236}">
                <a16:creationId xmlns:a16="http://schemas.microsoft.com/office/drawing/2014/main" id="{830A355C-7B20-3420-E975-95FAC2EA5111}"/>
              </a:ext>
            </a:extLst>
          </p:cNvPr>
          <p:cNvSpPr/>
          <p:nvPr/>
        </p:nvSpPr>
        <p:spPr>
          <a:xfrm>
            <a:off x="3589869" y="4588934"/>
            <a:ext cx="282220" cy="32737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流程圖: 接點 12">
            <a:extLst>
              <a:ext uri="{FF2B5EF4-FFF2-40B4-BE49-F238E27FC236}">
                <a16:creationId xmlns:a16="http://schemas.microsoft.com/office/drawing/2014/main" id="{86079743-2575-5BB7-9086-67FF09833977}"/>
              </a:ext>
            </a:extLst>
          </p:cNvPr>
          <p:cNvSpPr/>
          <p:nvPr/>
        </p:nvSpPr>
        <p:spPr>
          <a:xfrm>
            <a:off x="4120447" y="4588934"/>
            <a:ext cx="282220" cy="32737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流程圖: 接點 13">
            <a:extLst>
              <a:ext uri="{FF2B5EF4-FFF2-40B4-BE49-F238E27FC236}">
                <a16:creationId xmlns:a16="http://schemas.microsoft.com/office/drawing/2014/main" id="{68ECC692-B912-6E77-460D-A564BD37AB1F}"/>
              </a:ext>
            </a:extLst>
          </p:cNvPr>
          <p:cNvSpPr/>
          <p:nvPr/>
        </p:nvSpPr>
        <p:spPr>
          <a:xfrm>
            <a:off x="4651025" y="4588934"/>
            <a:ext cx="282220" cy="32737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流程圖: 接點 14">
            <a:extLst>
              <a:ext uri="{FF2B5EF4-FFF2-40B4-BE49-F238E27FC236}">
                <a16:creationId xmlns:a16="http://schemas.microsoft.com/office/drawing/2014/main" id="{663BBA8F-DF56-3FD1-532E-DE0376FE3B61}"/>
              </a:ext>
            </a:extLst>
          </p:cNvPr>
          <p:cNvSpPr/>
          <p:nvPr/>
        </p:nvSpPr>
        <p:spPr>
          <a:xfrm>
            <a:off x="5181603" y="4588934"/>
            <a:ext cx="282220" cy="327377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流程圖: 接點 15">
            <a:extLst>
              <a:ext uri="{FF2B5EF4-FFF2-40B4-BE49-F238E27FC236}">
                <a16:creationId xmlns:a16="http://schemas.microsoft.com/office/drawing/2014/main" id="{7F6520E0-1789-575C-7A93-EA551C618C10}"/>
              </a:ext>
            </a:extLst>
          </p:cNvPr>
          <p:cNvSpPr/>
          <p:nvPr/>
        </p:nvSpPr>
        <p:spPr>
          <a:xfrm>
            <a:off x="5712181" y="4583289"/>
            <a:ext cx="282220" cy="327377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流程圖: 接點 16">
            <a:extLst>
              <a:ext uri="{FF2B5EF4-FFF2-40B4-BE49-F238E27FC236}">
                <a16:creationId xmlns:a16="http://schemas.microsoft.com/office/drawing/2014/main" id="{483AAA15-0FA4-2D16-938F-E9DBA2133012}"/>
              </a:ext>
            </a:extLst>
          </p:cNvPr>
          <p:cNvSpPr/>
          <p:nvPr/>
        </p:nvSpPr>
        <p:spPr>
          <a:xfrm>
            <a:off x="6242759" y="4583289"/>
            <a:ext cx="282220" cy="327377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8346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CE4F13-B3E4-479D-9601-3B44660A9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2. IP</a:t>
            </a:r>
            <a:r>
              <a:rPr lang="zh-TW" altLang="zh-TW" dirty="0"/>
              <a:t>會產生中斷</a:t>
            </a:r>
            <a:r>
              <a:rPr lang="en-US" altLang="zh-TW" dirty="0"/>
              <a:t>IRQ</a:t>
            </a:r>
            <a:r>
              <a:rPr lang="zh-TW" altLang="zh-TW" dirty="0"/>
              <a:t>訊號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87FD9D-7EF4-4003-B6F4-84FB0CED1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影片展示</a:t>
            </a:r>
          </a:p>
        </p:txBody>
      </p:sp>
      <p:pic>
        <p:nvPicPr>
          <p:cNvPr id="4" name="816ad36f-36a8-463c-9032-9444c629487f">
            <a:hlinkClick r:id="" action="ppaction://media"/>
            <a:extLst>
              <a:ext uri="{FF2B5EF4-FFF2-40B4-BE49-F238E27FC236}">
                <a16:creationId xmlns:a16="http://schemas.microsoft.com/office/drawing/2014/main" id="{FB90603D-A6F7-4A16-9E39-63A5ECF11B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6436" y="1825624"/>
            <a:ext cx="8946444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12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51B13C-1C9B-4A55-A51D-7DFABFDD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652" y="94647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/>
              <a:t> 2.1</a:t>
            </a:r>
            <a:r>
              <a:rPr lang="zh-TW" altLang="en-US" dirty="0"/>
              <a:t> </a:t>
            </a:r>
            <a:r>
              <a:rPr lang="en-US" altLang="zh-TW" dirty="0"/>
              <a:t>IRQ</a:t>
            </a:r>
            <a:r>
              <a:rPr lang="zh-TW" altLang="zh-TW" dirty="0"/>
              <a:t>的編號</a:t>
            </a:r>
            <a:endParaRPr lang="zh-TW" altLang="en-US" dirty="0"/>
          </a:p>
        </p:txBody>
      </p: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121D54F5-9F77-46E5-84CC-C6D30FB84156}"/>
              </a:ext>
            </a:extLst>
          </p:cNvPr>
          <p:cNvGrpSpPr/>
          <p:nvPr/>
        </p:nvGrpSpPr>
        <p:grpSpPr>
          <a:xfrm>
            <a:off x="489408" y="1281195"/>
            <a:ext cx="11510035" cy="5544344"/>
            <a:chOff x="489408" y="1281195"/>
            <a:chExt cx="11510035" cy="5544344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7AE2F86C-67E4-4A5A-9F4D-1C70FF295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9408" y="1420210"/>
              <a:ext cx="5791702" cy="4884843"/>
            </a:xfrm>
            <a:prstGeom prst="rect">
              <a:avLst/>
            </a:prstGeom>
          </p:spPr>
        </p:pic>
        <p:sp>
          <p:nvSpPr>
            <p:cNvPr id="5" name="矩形: 圓角 4">
              <a:extLst>
                <a:ext uri="{FF2B5EF4-FFF2-40B4-BE49-F238E27FC236}">
                  <a16:creationId xmlns:a16="http://schemas.microsoft.com/office/drawing/2014/main" id="{A5E5E152-3EDD-48CD-967D-58EF93DA6152}"/>
                </a:ext>
              </a:extLst>
            </p:cNvPr>
            <p:cNvSpPr/>
            <p:nvPr/>
          </p:nvSpPr>
          <p:spPr>
            <a:xfrm>
              <a:off x="3252248" y="4072379"/>
              <a:ext cx="1564850" cy="179110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82FF51F4-FE2F-423C-A214-D3E3D955E9F0}"/>
                </a:ext>
              </a:extLst>
            </p:cNvPr>
            <p:cNvSpPr/>
            <p:nvPr/>
          </p:nvSpPr>
          <p:spPr>
            <a:xfrm>
              <a:off x="2602834" y="5629373"/>
              <a:ext cx="1564850" cy="179110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2B50DA81-0535-469C-A06F-A247458AD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67408" y="1281195"/>
              <a:ext cx="5182049" cy="1066892"/>
            </a:xfrm>
            <a:prstGeom prst="rect">
              <a:avLst/>
            </a:prstGeom>
          </p:spPr>
        </p:pic>
        <p:cxnSp>
          <p:nvCxnSpPr>
            <p:cNvPr id="9" name="直線接點 8">
              <a:extLst>
                <a:ext uri="{FF2B5EF4-FFF2-40B4-BE49-F238E27FC236}">
                  <a16:creationId xmlns:a16="http://schemas.microsoft.com/office/drawing/2014/main" id="{21661003-5801-4E59-8048-304B35C68798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3252248" y="4251489"/>
              <a:ext cx="782425" cy="137788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接點: 肘形 10">
              <a:extLst>
                <a:ext uri="{FF2B5EF4-FFF2-40B4-BE49-F238E27FC236}">
                  <a16:creationId xmlns:a16="http://schemas.microsoft.com/office/drawing/2014/main" id="{FDA3167F-0421-4482-A015-3801F0FA3EB4}"/>
                </a:ext>
              </a:extLst>
            </p:cNvPr>
            <p:cNvCxnSpPr/>
            <p:nvPr/>
          </p:nvCxnSpPr>
          <p:spPr>
            <a:xfrm flipV="1">
              <a:off x="4034673" y="2064470"/>
              <a:ext cx="2246437" cy="2007909"/>
            </a:xfrm>
            <a:prstGeom prst="bentConnector3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0DD346DD-F72A-4FD8-9EE0-2BAF8BE89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67408" y="2455787"/>
              <a:ext cx="4671465" cy="502964"/>
            </a:xfrm>
            <a:prstGeom prst="rect">
              <a:avLst/>
            </a:prstGeom>
          </p:spPr>
        </p:pic>
        <p:cxnSp>
          <p:nvCxnSpPr>
            <p:cNvPr id="14" name="直線單箭頭接點 13">
              <a:extLst>
                <a:ext uri="{FF2B5EF4-FFF2-40B4-BE49-F238E27FC236}">
                  <a16:creationId xmlns:a16="http://schemas.microsoft.com/office/drawing/2014/main" id="{CC9578A8-DD5B-4918-9FE5-16DD6CC4341E}"/>
                </a:ext>
              </a:extLst>
            </p:cNvPr>
            <p:cNvCxnSpPr/>
            <p:nvPr/>
          </p:nvCxnSpPr>
          <p:spPr>
            <a:xfrm>
              <a:off x="7164371" y="2130458"/>
              <a:ext cx="0" cy="40535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: 圓角 14">
              <a:extLst>
                <a:ext uri="{FF2B5EF4-FFF2-40B4-BE49-F238E27FC236}">
                  <a16:creationId xmlns:a16="http://schemas.microsoft.com/office/drawing/2014/main" id="{70E95668-9DC9-4BA5-866C-920908367DDF}"/>
                </a:ext>
              </a:extLst>
            </p:cNvPr>
            <p:cNvSpPr/>
            <p:nvPr/>
          </p:nvSpPr>
          <p:spPr>
            <a:xfrm>
              <a:off x="9156034" y="2654274"/>
              <a:ext cx="251917" cy="164340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2C43CA6F-C717-4ED0-9E68-94225DF95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96000" y="2992347"/>
              <a:ext cx="5669771" cy="3833192"/>
            </a:xfrm>
            <a:prstGeom prst="rect">
              <a:avLst/>
            </a:prstGeom>
          </p:spPr>
        </p:pic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FCB05712-86E6-47BA-9D81-13BA83818E92}"/>
                </a:ext>
              </a:extLst>
            </p:cNvPr>
            <p:cNvCxnSpPr>
              <a:stCxn id="15" idx="2"/>
            </p:cNvCxnSpPr>
            <p:nvPr/>
          </p:nvCxnSpPr>
          <p:spPr>
            <a:xfrm flipH="1">
              <a:off x="8239027" y="2818614"/>
              <a:ext cx="1042966" cy="490194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: 圓角 18">
              <a:extLst>
                <a:ext uri="{FF2B5EF4-FFF2-40B4-BE49-F238E27FC236}">
                  <a16:creationId xmlns:a16="http://schemas.microsoft.com/office/drawing/2014/main" id="{6F31DDC4-8B1F-4B05-854C-2C066CAF59D2}"/>
                </a:ext>
              </a:extLst>
            </p:cNvPr>
            <p:cNvSpPr/>
            <p:nvPr/>
          </p:nvSpPr>
          <p:spPr>
            <a:xfrm>
              <a:off x="7918515" y="3321578"/>
              <a:ext cx="509048" cy="598646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BEE4D4DA-F240-40F9-B64A-3E71713212BB}"/>
                </a:ext>
              </a:extLst>
            </p:cNvPr>
            <p:cNvSpPr txBox="1"/>
            <p:nvPr/>
          </p:nvSpPr>
          <p:spPr>
            <a:xfrm>
              <a:off x="10463060" y="2387025"/>
              <a:ext cx="15363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err="1"/>
                <a:t>xparameters.h</a:t>
              </a:r>
              <a:endParaRPr lang="zh-TW" altLang="en-US" dirty="0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5E4CFF6A-0B79-BB80-FD07-9BC998A5879F}"/>
              </a:ext>
            </a:extLst>
          </p:cNvPr>
          <p:cNvSpPr/>
          <p:nvPr/>
        </p:nvSpPr>
        <p:spPr>
          <a:xfrm>
            <a:off x="5212739" y="6338649"/>
            <a:ext cx="883261" cy="38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p232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18513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3D7172-FBC6-422E-A745-DB3C8CF1D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2262434"/>
            <a:ext cx="11005008" cy="1945211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2.2 GIC</a:t>
            </a:r>
            <a:r>
              <a:rPr lang="zh-TW" altLang="zh-TW" dirty="0"/>
              <a:t>的</a:t>
            </a:r>
            <a:r>
              <a:rPr lang="en-US" altLang="zh-TW" dirty="0"/>
              <a:t>mask</a:t>
            </a:r>
            <a:r>
              <a:rPr lang="zh-TW" altLang="zh-TW" dirty="0"/>
              <a:t>暫存器、中斷編號</a:t>
            </a:r>
            <a:r>
              <a:rPr lang="zh-TW" altLang="en-US" dirty="0"/>
              <a:t>暫</a:t>
            </a:r>
            <a:r>
              <a:rPr lang="zh-TW" altLang="zh-TW" dirty="0"/>
              <a:t>存器、</a:t>
            </a:r>
            <a:r>
              <a:rPr lang="en-US" altLang="zh-TW" dirty="0"/>
              <a:t>pending</a:t>
            </a:r>
            <a:r>
              <a:rPr lang="zh-TW" altLang="zh-TW" dirty="0"/>
              <a:t>暫存器的、以及你的</a:t>
            </a:r>
            <a:r>
              <a:rPr lang="en-US" altLang="zh-TW" dirty="0"/>
              <a:t>IP</a:t>
            </a:r>
            <a:r>
              <a:rPr lang="zh-TW" altLang="zh-TW" dirty="0"/>
              <a:t>資</a:t>
            </a:r>
            <a:r>
              <a:rPr lang="zh-TW" altLang="en-US" dirty="0"/>
              <a:t>料</a:t>
            </a:r>
            <a:r>
              <a:rPr lang="zh-TW" altLang="zh-TW" dirty="0"/>
              <a:t>暫存器的</a:t>
            </a:r>
            <a:r>
              <a:rPr lang="en-US" altLang="zh-TW" dirty="0"/>
              <a:t>addresses</a:t>
            </a:r>
            <a:r>
              <a:rPr lang="zh-TW" altLang="zh-TW" dirty="0"/>
              <a:t>分別是哪些</a:t>
            </a:r>
            <a:br>
              <a:rPr lang="zh-TW" altLang="zh-TW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26275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>
            <a:extLst>
              <a:ext uri="{FF2B5EF4-FFF2-40B4-BE49-F238E27FC236}">
                <a16:creationId xmlns:a16="http://schemas.microsoft.com/office/drawing/2014/main" id="{18DAA147-D519-47C0-9CED-4D371433C44C}"/>
              </a:ext>
            </a:extLst>
          </p:cNvPr>
          <p:cNvGrpSpPr/>
          <p:nvPr/>
        </p:nvGrpSpPr>
        <p:grpSpPr>
          <a:xfrm>
            <a:off x="654049" y="1269160"/>
            <a:ext cx="4869602" cy="4564776"/>
            <a:chOff x="936853" y="1665086"/>
            <a:chExt cx="4869602" cy="4564776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A18D903D-A4FB-4DA8-BBAB-18AF4309B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6853" y="1665086"/>
              <a:ext cx="4869602" cy="4564776"/>
            </a:xfrm>
            <a:prstGeom prst="rect">
              <a:avLst/>
            </a:prstGeom>
          </p:spPr>
        </p:pic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71236BCC-0747-4A18-81BF-0A4142E83939}"/>
                </a:ext>
              </a:extLst>
            </p:cNvPr>
            <p:cNvSpPr/>
            <p:nvPr/>
          </p:nvSpPr>
          <p:spPr>
            <a:xfrm>
              <a:off x="936853" y="4469876"/>
              <a:ext cx="4775790" cy="17753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7" name="標題 1">
            <a:extLst>
              <a:ext uri="{FF2B5EF4-FFF2-40B4-BE49-F238E27FC236}">
                <a16:creationId xmlns:a16="http://schemas.microsoft.com/office/drawing/2014/main" id="{7769DE34-2B7B-4124-896C-6F587B628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853" y="0"/>
            <a:ext cx="11005008" cy="1945211"/>
          </a:xfrm>
        </p:spPr>
        <p:txBody>
          <a:bodyPr>
            <a:normAutofit/>
          </a:bodyPr>
          <a:lstStyle/>
          <a:p>
            <a:pPr algn="ctr"/>
            <a:r>
              <a:rPr lang="en-US" altLang="zh-TW" dirty="0"/>
              <a:t>GIC</a:t>
            </a:r>
            <a:r>
              <a:rPr lang="zh-TW" altLang="zh-TW" dirty="0"/>
              <a:t>的</a:t>
            </a:r>
            <a:r>
              <a:rPr lang="en-US" altLang="zh-TW" dirty="0"/>
              <a:t>mask</a:t>
            </a:r>
            <a:r>
              <a:rPr lang="zh-TW" altLang="zh-TW" dirty="0"/>
              <a:t>暫存器</a:t>
            </a:r>
            <a:br>
              <a:rPr lang="zh-TW" altLang="zh-TW" dirty="0"/>
            </a:br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F843528-64B3-43BA-A1EB-D1A547B1A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894" y="2243579"/>
            <a:ext cx="5059899" cy="3036996"/>
          </a:xfrm>
          <a:prstGeom prst="rect">
            <a:avLst/>
          </a:prstGeom>
        </p:spPr>
      </p:pic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A8ABD7-9599-449D-B65F-B59A630FF63F}"/>
              </a:ext>
            </a:extLst>
          </p:cNvPr>
          <p:cNvSpPr/>
          <p:nvPr/>
        </p:nvSpPr>
        <p:spPr>
          <a:xfrm>
            <a:off x="5845894" y="4688264"/>
            <a:ext cx="5059898" cy="5153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6272C00-D876-0959-7D51-AA6B62B13645}"/>
              </a:ext>
            </a:extLst>
          </p:cNvPr>
          <p:cNvSpPr/>
          <p:nvPr/>
        </p:nvSpPr>
        <p:spPr>
          <a:xfrm>
            <a:off x="816908" y="5833936"/>
            <a:ext cx="883261" cy="38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P1413</a:t>
            </a:r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A84C792-35C2-4FF1-B228-03A84DCBBF48}"/>
              </a:ext>
            </a:extLst>
          </p:cNvPr>
          <p:cNvSpPr txBox="1"/>
          <p:nvPr/>
        </p:nvSpPr>
        <p:spPr>
          <a:xfrm>
            <a:off x="10905792" y="4241953"/>
            <a:ext cx="1536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xparameters.h</a:t>
            </a:r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6D60689-491C-4CB0-9A59-2C72DEB5630F}"/>
              </a:ext>
            </a:extLst>
          </p:cNvPr>
          <p:cNvSpPr txBox="1"/>
          <p:nvPr/>
        </p:nvSpPr>
        <p:spPr>
          <a:xfrm>
            <a:off x="10655617" y="501152"/>
            <a:ext cx="1417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xscugic_hw.h</a:t>
            </a:r>
            <a:endParaRPr lang="zh-TW" altLang="en-US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534BE0E0-0031-40FC-A1F9-90C5EB054E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5894" y="5455186"/>
            <a:ext cx="5143946" cy="16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071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B3B54C-EADF-4318-812E-F8EC12DAB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zh-TW" dirty="0"/>
              <a:t>中斷編號</a:t>
            </a:r>
            <a:r>
              <a:rPr lang="zh-TW" altLang="en-US" dirty="0"/>
              <a:t>暫</a:t>
            </a:r>
            <a:r>
              <a:rPr lang="zh-TW" altLang="zh-TW" dirty="0"/>
              <a:t>存器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830B2D2-9AC8-EF4B-7CA8-A37D865CFC00}"/>
              </a:ext>
            </a:extLst>
          </p:cNvPr>
          <p:cNvSpPr/>
          <p:nvPr/>
        </p:nvSpPr>
        <p:spPr>
          <a:xfrm>
            <a:off x="396569" y="1027906"/>
            <a:ext cx="883261" cy="38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P1412</a:t>
            </a:r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DCF34AA-14D3-4275-B682-225291DEF2F6}"/>
              </a:ext>
            </a:extLst>
          </p:cNvPr>
          <p:cNvSpPr txBox="1"/>
          <p:nvPr/>
        </p:nvSpPr>
        <p:spPr>
          <a:xfrm>
            <a:off x="10655617" y="501152"/>
            <a:ext cx="1417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xscugic_hw.h</a:t>
            </a:r>
            <a:endParaRPr lang="zh-TW" altLang="en-US" dirty="0"/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1EFC0141-F243-4325-9B5C-8E978E729622}"/>
              </a:ext>
            </a:extLst>
          </p:cNvPr>
          <p:cNvGrpSpPr/>
          <p:nvPr/>
        </p:nvGrpSpPr>
        <p:grpSpPr>
          <a:xfrm>
            <a:off x="756919" y="1577770"/>
            <a:ext cx="4869602" cy="4564776"/>
            <a:chOff x="936853" y="1665086"/>
            <a:chExt cx="4869602" cy="4564776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95DA5619-75E3-4721-BA78-9587638AC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6853" y="1665086"/>
              <a:ext cx="4869602" cy="4564776"/>
            </a:xfrm>
            <a:prstGeom prst="rect">
              <a:avLst/>
            </a:prstGeom>
          </p:spPr>
        </p:pic>
        <p:sp>
          <p:nvSpPr>
            <p:cNvPr id="15" name="矩形: 圓角 14">
              <a:extLst>
                <a:ext uri="{FF2B5EF4-FFF2-40B4-BE49-F238E27FC236}">
                  <a16:creationId xmlns:a16="http://schemas.microsoft.com/office/drawing/2014/main" id="{3D678C96-4455-4D7C-A024-93EC8ED5313A}"/>
                </a:ext>
              </a:extLst>
            </p:cNvPr>
            <p:cNvSpPr/>
            <p:nvPr/>
          </p:nvSpPr>
          <p:spPr>
            <a:xfrm>
              <a:off x="936853" y="4778486"/>
              <a:ext cx="4775790" cy="17753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6" name="圖片 15">
            <a:extLst>
              <a:ext uri="{FF2B5EF4-FFF2-40B4-BE49-F238E27FC236}">
                <a16:creationId xmlns:a16="http://schemas.microsoft.com/office/drawing/2014/main" id="{F99CF67C-CB05-49E9-84CF-9734BC852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5482" y="5281956"/>
            <a:ext cx="5243014" cy="182896"/>
          </a:xfrm>
          <a:prstGeom prst="rect">
            <a:avLst/>
          </a:prstGeom>
        </p:spPr>
      </p:pic>
      <p:grpSp>
        <p:nvGrpSpPr>
          <p:cNvPr id="17" name="群組 16">
            <a:extLst>
              <a:ext uri="{FF2B5EF4-FFF2-40B4-BE49-F238E27FC236}">
                <a16:creationId xmlns:a16="http://schemas.microsoft.com/office/drawing/2014/main" id="{60C8FAE4-8DFE-4959-877F-CD5803BDB8F5}"/>
              </a:ext>
            </a:extLst>
          </p:cNvPr>
          <p:cNvGrpSpPr/>
          <p:nvPr/>
        </p:nvGrpSpPr>
        <p:grpSpPr>
          <a:xfrm>
            <a:off x="5745482" y="1690688"/>
            <a:ext cx="4286429" cy="2865368"/>
            <a:chOff x="5745482" y="1690688"/>
            <a:chExt cx="4286429" cy="2865368"/>
          </a:xfrm>
        </p:grpSpPr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FDE59E09-5C2B-4BC6-A653-72E0B6B2A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40548" y="1690688"/>
              <a:ext cx="4191363" cy="2865368"/>
            </a:xfrm>
            <a:prstGeom prst="rect">
              <a:avLst/>
            </a:prstGeom>
          </p:spPr>
        </p:pic>
        <p:sp>
          <p:nvSpPr>
            <p:cNvPr id="19" name="矩形: 圓角 18">
              <a:extLst>
                <a:ext uri="{FF2B5EF4-FFF2-40B4-BE49-F238E27FC236}">
                  <a16:creationId xmlns:a16="http://schemas.microsoft.com/office/drawing/2014/main" id="{19AC8A97-2C8B-4F88-8369-8AA4570EF0AA}"/>
                </a:ext>
              </a:extLst>
            </p:cNvPr>
            <p:cNvSpPr/>
            <p:nvPr/>
          </p:nvSpPr>
          <p:spPr>
            <a:xfrm>
              <a:off x="5745482" y="4100620"/>
              <a:ext cx="4191363" cy="39069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47909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3848DC26-2634-4717-9117-1E125AEA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266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/>
              <a:t>pending</a:t>
            </a:r>
            <a:r>
              <a:rPr lang="zh-TW" altLang="zh-TW" dirty="0"/>
              <a:t>暫存器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F6870D-A40A-4475-A832-33897488D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426" y="1166821"/>
            <a:ext cx="4327737" cy="569117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A2C20C2E-A4DD-46E8-99B8-46994E4A572B}"/>
              </a:ext>
            </a:extLst>
          </p:cNvPr>
          <p:cNvSpPr/>
          <p:nvPr/>
        </p:nvSpPr>
        <p:spPr>
          <a:xfrm>
            <a:off x="703427" y="2403615"/>
            <a:ext cx="4198512" cy="72608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E50B641-894E-4B72-8F22-BAB99D8A105E}"/>
              </a:ext>
            </a:extLst>
          </p:cNvPr>
          <p:cNvSpPr txBox="1"/>
          <p:nvPr/>
        </p:nvSpPr>
        <p:spPr>
          <a:xfrm>
            <a:off x="9914303" y="468889"/>
            <a:ext cx="1439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xscugic_hw.h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4C7BE05B-48C9-4ED6-B934-C64B820D4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937" y="1185895"/>
            <a:ext cx="4674785" cy="4051899"/>
          </a:xfrm>
          <a:prstGeom prst="rect">
            <a:avLst/>
          </a:prstGeom>
        </p:spPr>
      </p:pic>
      <p:sp>
        <p:nvSpPr>
          <p:cNvPr id="10" name="矩形: 圓角 9">
            <a:extLst>
              <a:ext uri="{FF2B5EF4-FFF2-40B4-BE49-F238E27FC236}">
                <a16:creationId xmlns:a16="http://schemas.microsoft.com/office/drawing/2014/main" id="{BC6E37B3-78B8-4465-8818-2C0E144B5F8D}"/>
              </a:ext>
            </a:extLst>
          </p:cNvPr>
          <p:cNvSpPr/>
          <p:nvPr/>
        </p:nvSpPr>
        <p:spPr>
          <a:xfrm>
            <a:off x="5165937" y="3998380"/>
            <a:ext cx="4430550" cy="123941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1D69608B-BE93-4AFE-8A1D-09E3F268E9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5937" y="5672105"/>
            <a:ext cx="4915326" cy="304826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6DDF8296-4779-D951-D1E4-77602F244CF9}"/>
              </a:ext>
            </a:extLst>
          </p:cNvPr>
          <p:cNvSpPr/>
          <p:nvPr/>
        </p:nvSpPr>
        <p:spPr>
          <a:xfrm>
            <a:off x="838200" y="653555"/>
            <a:ext cx="883261" cy="38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P1414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64080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3848DC26-2634-4717-9117-1E125AEA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266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/>
              <a:t>pending</a:t>
            </a:r>
            <a:r>
              <a:rPr lang="zh-TW" altLang="zh-TW" dirty="0"/>
              <a:t>暫存器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F6870D-A40A-4475-A832-33897488D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426" y="1166821"/>
            <a:ext cx="4327737" cy="5691179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0A3E46BB-52A8-4E7F-A8F5-A9976CF3E1CA}"/>
              </a:ext>
            </a:extLst>
          </p:cNvPr>
          <p:cNvSpPr/>
          <p:nvPr/>
        </p:nvSpPr>
        <p:spPr>
          <a:xfrm>
            <a:off x="703425" y="3129699"/>
            <a:ext cx="4198512" cy="72608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E50B641-894E-4B72-8F22-BAB99D8A105E}"/>
              </a:ext>
            </a:extLst>
          </p:cNvPr>
          <p:cNvSpPr txBox="1"/>
          <p:nvPr/>
        </p:nvSpPr>
        <p:spPr>
          <a:xfrm>
            <a:off x="9914303" y="468889"/>
            <a:ext cx="1439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xscugic_hw.h</a:t>
            </a:r>
            <a:endParaRPr lang="zh-TW" altLang="en-US" dirty="0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A2537378-A0A7-4388-825C-AC539A9B41B4}"/>
              </a:ext>
            </a:extLst>
          </p:cNvPr>
          <p:cNvGrpSpPr/>
          <p:nvPr/>
        </p:nvGrpSpPr>
        <p:grpSpPr>
          <a:xfrm>
            <a:off x="5082569" y="1166821"/>
            <a:ext cx="4430551" cy="3992770"/>
            <a:chOff x="5334005" y="1286240"/>
            <a:chExt cx="5715495" cy="4890437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0D4AE4A0-8989-4596-9AEC-5444A19316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34005" y="1286240"/>
              <a:ext cx="2598645" cy="739204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1002A3C5-F574-437F-9EF5-4A86B5577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34005" y="1848142"/>
              <a:ext cx="5715495" cy="4328535"/>
            </a:xfrm>
            <a:prstGeom prst="rect">
              <a:avLst/>
            </a:prstGeom>
          </p:spPr>
        </p:pic>
      </p:grp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7BC86A39-CE06-4CC7-8D54-79D74B707A8D}"/>
              </a:ext>
            </a:extLst>
          </p:cNvPr>
          <p:cNvSpPr/>
          <p:nvPr/>
        </p:nvSpPr>
        <p:spPr>
          <a:xfrm>
            <a:off x="4945564" y="3955274"/>
            <a:ext cx="4430550" cy="123941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6A564EB3-6F2C-4D2F-B759-DF06C1FD14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163" y="5515904"/>
            <a:ext cx="5022015" cy="35055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0C4C114-D389-40BF-09F4-3487BDE6F934}"/>
              </a:ext>
            </a:extLst>
          </p:cNvPr>
          <p:cNvSpPr/>
          <p:nvPr/>
        </p:nvSpPr>
        <p:spPr>
          <a:xfrm>
            <a:off x="838200" y="741047"/>
            <a:ext cx="883261" cy="38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P1414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31738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628</Words>
  <Application>Microsoft Office PowerPoint</Application>
  <PresentationFormat>寬螢幕</PresentationFormat>
  <Paragraphs>106</Paragraphs>
  <Slides>28</Slides>
  <Notes>3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3" baseType="lpstr">
      <vt:lpstr>新細明體</vt:lpstr>
      <vt:lpstr>Arial</vt:lpstr>
      <vt:lpstr>Calibri</vt:lpstr>
      <vt:lpstr>Calibri Light</vt:lpstr>
      <vt:lpstr>Office 佈景主題</vt:lpstr>
      <vt:lpstr>GPIO_Interrupt Final project</vt:lpstr>
      <vt:lpstr>1.包IP，IP可以透過AXI bus傳遞資料</vt:lpstr>
      <vt:lpstr>2. IP會產生中斷IRQ訊號</vt:lpstr>
      <vt:lpstr> 2.1 IRQ的編號</vt:lpstr>
      <vt:lpstr>2.2 GIC的mask暫存器、中斷編號暫存器、pending暫存器的、以及你的IP資料暫存器的addresses分別是哪些 </vt:lpstr>
      <vt:lpstr>GIC的mask暫存器 </vt:lpstr>
      <vt:lpstr>中斷編號暫存器</vt:lpstr>
      <vt:lpstr>pending暫存器</vt:lpstr>
      <vt:lpstr>pending暫存器</vt:lpstr>
      <vt:lpstr>IP資料暫存器的addresses</vt:lpstr>
      <vt:lpstr>Interrupt type</vt:lpstr>
      <vt:lpstr>3. ISR(interrupt service routine)做什麼事情</vt:lpstr>
      <vt:lpstr>4. 期末專案做什麼?</vt:lpstr>
      <vt:lpstr>4.1 需求規格:</vt:lpstr>
      <vt:lpstr>功能</vt:lpstr>
      <vt:lpstr>遊戲規則</vt:lpstr>
      <vt:lpstr>遊戲內容</vt:lpstr>
      <vt:lpstr>效能</vt:lpstr>
      <vt:lpstr>使用限制(環境)</vt:lpstr>
      <vt:lpstr>4.2 情境: 操作流程、操作步驟</vt:lpstr>
      <vt:lpstr>4.3 為什麼要使用SoC? 特別是platform-based SoC,以AXI bus為主角 說明整個資訊的流程(資料流)</vt:lpstr>
      <vt:lpstr>報告結束</vt:lpstr>
      <vt:lpstr>PowerPoint 簡報</vt:lpstr>
      <vt:lpstr>遊戲規則</vt:lpstr>
      <vt:lpstr>遊戲內容</vt:lpstr>
      <vt:lpstr>遊戲分析</vt:lpstr>
      <vt:lpstr>各系統負責項目</vt:lpstr>
      <vt:lpstr>各系統細節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GPIO_Interrupt Final project</dc:title>
  <dc:creator>QIUBO-WEI</dc:creator>
  <cp:lastModifiedBy>QIUBO-WEI</cp:lastModifiedBy>
  <cp:revision>48</cp:revision>
  <dcterms:created xsi:type="dcterms:W3CDTF">2022-05-15T14:26:11Z</dcterms:created>
  <dcterms:modified xsi:type="dcterms:W3CDTF">2022-05-20T02:47:23Z</dcterms:modified>
</cp:coreProperties>
</file>

<file path=docProps/thumbnail.jpeg>
</file>